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7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19B3A-5221-4AAE-97E5-F27AF6E73C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13B48-CE09-4A61-A792-A4ACD766D2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616AE-0104-4AC0-87CE-1B3019D42F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193CA8B-63E9-473E-B1B0-B3F4327C92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51E5B69-0EAB-42D0-B55C-0089B1C422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DB500-DEA9-48BF-B1C3-5FDEE29660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36DA4-BD7C-4845-9831-0B1A7E229C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4F8F6-A309-4F36-8102-F3DB0E6EE1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955CB-1815-4363-90C4-0EBA671F05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E094F-8C4E-450D-B893-4482EA85AE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084A2-033D-448B-B805-7A983D5C5D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AC655-E5E0-4310-B587-7F2C3CCD11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1DD19-4C8A-47EB-8978-5703DB25F8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CFF408-0035-46D3-A71F-BFE5D2C1C0E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en.wikipedia.org/wiki/Image:NewHorizons_Rocket_Bly.jpg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Image:EightTNOs.png" TargetMode="Externa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upload.wikimedia.org/wikipedia/commons/9/91/EightTNOs.pn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photojournal.jpl.nasa.gov/jpegMod/PIA07231_modest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Jupi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9838" y="0"/>
            <a:ext cx="6664325" cy="6858000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The Outer Planets - Jupiter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6705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chemeClr val="bg1"/>
                </a:solidFill>
              </a:rPr>
              <a:t>Jupiter, the largest of the planets, is </a:t>
            </a:r>
            <a:r>
              <a:rPr lang="en-US" sz="2800" u="sng">
                <a:solidFill>
                  <a:schemeClr val="bg1"/>
                </a:solidFill>
              </a:rPr>
              <a:t>2.5</a:t>
            </a:r>
            <a:r>
              <a:rPr lang="en-US" sz="2800">
                <a:solidFill>
                  <a:schemeClr val="bg1"/>
                </a:solidFill>
              </a:rPr>
              <a:t> times more massive than all the other planets combined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chemeClr val="bg1"/>
                </a:solidFill>
              </a:rPr>
              <a:t>It is covered by clouds made up of </a:t>
            </a:r>
            <a:r>
              <a:rPr lang="en-US" sz="2800" u="sng">
                <a:solidFill>
                  <a:schemeClr val="bg1"/>
                </a:solidFill>
              </a:rPr>
              <a:t>ammonia</a:t>
            </a:r>
            <a:r>
              <a:rPr lang="en-US" sz="2800">
                <a:solidFill>
                  <a:schemeClr val="bg1"/>
                </a:solidFill>
              </a:rPr>
              <a:t> ice crystals. 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chemeClr val="bg1"/>
                </a:solidFill>
              </a:rPr>
              <a:t>Beneath the clouds the </a:t>
            </a:r>
            <a:r>
              <a:rPr lang="en-US" sz="2800" u="sng">
                <a:solidFill>
                  <a:schemeClr val="bg1"/>
                </a:solidFill>
              </a:rPr>
              <a:t>atmosphere</a:t>
            </a:r>
            <a:r>
              <a:rPr lang="en-US" sz="2800">
                <a:solidFill>
                  <a:schemeClr val="bg1"/>
                </a:solidFill>
              </a:rPr>
              <a:t> continues for many thousands of kilometers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chemeClr val="bg1"/>
                </a:solidFill>
              </a:rPr>
              <a:t>Jupiter’s Day is only </a:t>
            </a:r>
            <a:r>
              <a:rPr lang="en-US" sz="2800" u="sng">
                <a:solidFill>
                  <a:schemeClr val="bg1"/>
                </a:solidFill>
              </a:rPr>
              <a:t>9.9 hrs</a:t>
            </a:r>
            <a:r>
              <a:rPr lang="en-US" sz="280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chemeClr val="bg1"/>
                </a:solidFill>
              </a:rPr>
              <a:t>A year on Jupiter is </a:t>
            </a:r>
            <a:r>
              <a:rPr lang="en-US" sz="2800" u="sng">
                <a:solidFill>
                  <a:schemeClr val="bg1"/>
                </a:solidFill>
              </a:rPr>
              <a:t>11.9</a:t>
            </a:r>
            <a:r>
              <a:rPr lang="en-US" sz="2800">
                <a:solidFill>
                  <a:schemeClr val="bg1"/>
                </a:solidFill>
              </a:rPr>
              <a:t> Earth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Encelad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7543800" cy="6931025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274638"/>
            <a:ext cx="6858000" cy="1143000"/>
          </a:xfrm>
        </p:spPr>
        <p:txBody>
          <a:bodyPr/>
          <a:lstStyle/>
          <a:p>
            <a:r>
              <a:rPr lang="en-US" sz="4000">
                <a:solidFill>
                  <a:schemeClr val="bg1"/>
                </a:solidFill>
              </a:rPr>
              <a:t>Saturn’s Moons - Enceladus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71600" y="1524000"/>
            <a:ext cx="6705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</a:rPr>
              <a:t>Enceladus has a very bright surface composed of </a:t>
            </a:r>
            <a:r>
              <a:rPr lang="en-US" sz="2800" u="sng">
                <a:solidFill>
                  <a:schemeClr val="bg1"/>
                </a:solidFill>
              </a:rPr>
              <a:t>ice</a:t>
            </a:r>
            <a:r>
              <a:rPr lang="en-US" sz="280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</a:rPr>
              <a:t>The Cassini space probe in 2005 showed </a:t>
            </a:r>
            <a:r>
              <a:rPr lang="en-US" sz="2800" u="sng">
                <a:solidFill>
                  <a:schemeClr val="bg1"/>
                </a:solidFill>
              </a:rPr>
              <a:t>water</a:t>
            </a:r>
            <a:r>
              <a:rPr lang="en-US" sz="2800">
                <a:solidFill>
                  <a:schemeClr val="bg1"/>
                </a:solidFill>
              </a:rPr>
              <a:t> rich plumes erupting from Enceladus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</a:rPr>
              <a:t>Liquid water leads scientists to believe </a:t>
            </a:r>
            <a:r>
              <a:rPr lang="en-US" sz="2800" u="sng">
                <a:solidFill>
                  <a:schemeClr val="bg1"/>
                </a:solidFill>
              </a:rPr>
              <a:t>life</a:t>
            </a:r>
            <a:r>
              <a:rPr lang="en-US" sz="2800">
                <a:solidFill>
                  <a:schemeClr val="bg1"/>
                </a:solidFill>
              </a:rPr>
              <a:t> could possibly form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Uran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4953000"/>
          </a:xfrm>
          <a:prstGeom prst="rect">
            <a:avLst/>
          </a:prstGeom>
          <a:noFill/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274638"/>
            <a:ext cx="6858000" cy="1143000"/>
          </a:xfrm>
        </p:spPr>
        <p:txBody>
          <a:bodyPr/>
          <a:lstStyle/>
          <a:p>
            <a:r>
              <a:rPr lang="en-US" sz="4000">
                <a:solidFill>
                  <a:schemeClr val="tx1"/>
                </a:solidFill>
              </a:rPr>
              <a:t>Uranus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71600" y="1524000"/>
            <a:ext cx="6705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</a:rPr>
              <a:t>Left image is </a:t>
            </a:r>
            <a:r>
              <a:rPr lang="en-US" sz="2800" u="sng">
                <a:solidFill>
                  <a:schemeClr val="bg1"/>
                </a:solidFill>
              </a:rPr>
              <a:t>natural</a:t>
            </a:r>
            <a:r>
              <a:rPr lang="en-US" sz="2800">
                <a:solidFill>
                  <a:schemeClr val="bg1"/>
                </a:solidFill>
              </a:rPr>
              <a:t> color 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</a:rPr>
              <a:t>The atmosphere does not have the </a:t>
            </a:r>
            <a:r>
              <a:rPr lang="en-US" sz="2800" u="sng">
                <a:solidFill>
                  <a:schemeClr val="bg1"/>
                </a:solidFill>
              </a:rPr>
              <a:t>banded</a:t>
            </a:r>
            <a:r>
              <a:rPr lang="en-US" sz="2800">
                <a:solidFill>
                  <a:schemeClr val="bg1"/>
                </a:solidFill>
              </a:rPr>
              <a:t> structure of Jupiter or Saturn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</a:rPr>
              <a:t>Uranus has a “</a:t>
            </a:r>
            <a:r>
              <a:rPr lang="en-US" sz="2800" u="sng">
                <a:solidFill>
                  <a:schemeClr val="bg1"/>
                </a:solidFill>
              </a:rPr>
              <a:t>retrograde</a:t>
            </a:r>
            <a:r>
              <a:rPr lang="en-US" sz="2800">
                <a:solidFill>
                  <a:schemeClr val="bg1"/>
                </a:solidFill>
              </a:rPr>
              <a:t> rotation” like Venus and Pluto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</a:rPr>
              <a:t>Uranus rotation is also on its </a:t>
            </a:r>
            <a:r>
              <a:rPr lang="en-US" sz="2800" u="sng">
                <a:solidFill>
                  <a:schemeClr val="bg1"/>
                </a:solidFill>
              </a:rPr>
              <a:t>side</a:t>
            </a:r>
            <a:r>
              <a:rPr lang="en-US" sz="2800">
                <a:solidFill>
                  <a:schemeClr val="bg1"/>
                </a:solidFill>
              </a:rPr>
              <a:t> – its south pole faces the sun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</a:rPr>
              <a:t>The theory for this odd rotation is the Uranus was hit by a </a:t>
            </a:r>
            <a:r>
              <a:rPr lang="en-US" sz="2800" u="sng">
                <a:solidFill>
                  <a:schemeClr val="bg1"/>
                </a:solidFill>
              </a:rPr>
              <a:t>large</a:t>
            </a:r>
            <a:r>
              <a:rPr lang="en-US" sz="2800">
                <a:solidFill>
                  <a:schemeClr val="bg1"/>
                </a:solidFill>
              </a:rPr>
              <a:t> object sometime in the past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Rings of Uran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274638"/>
            <a:ext cx="6858000" cy="1143000"/>
          </a:xfrm>
        </p:spPr>
        <p:txBody>
          <a:bodyPr/>
          <a:lstStyle/>
          <a:p>
            <a:r>
              <a:rPr lang="en-US" sz="4000">
                <a:solidFill>
                  <a:schemeClr val="bg1"/>
                </a:solidFill>
              </a:rPr>
              <a:t>Rings of Uranus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71600" y="1524000"/>
            <a:ext cx="6705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</a:rPr>
              <a:t>Like all the outer, gas giant planets, Uranus has </a:t>
            </a:r>
            <a:r>
              <a:rPr lang="en-US" sz="2800" u="sng">
                <a:solidFill>
                  <a:schemeClr val="bg1"/>
                </a:solidFill>
              </a:rPr>
              <a:t>rings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</a:rPr>
              <a:t>These are tilted </a:t>
            </a:r>
            <a:r>
              <a:rPr lang="en-US" sz="2800" u="sng">
                <a:solidFill>
                  <a:schemeClr val="bg1"/>
                </a:solidFill>
              </a:rPr>
              <a:t>93</a:t>
            </a:r>
            <a:r>
              <a:rPr lang="en-US" sz="2800">
                <a:solidFill>
                  <a:schemeClr val="bg1"/>
                </a:solidFill>
              </a:rPr>
              <a:t> degrees like its rotation</a:t>
            </a:r>
          </a:p>
          <a:p>
            <a:pPr>
              <a:lnSpc>
                <a:spcPct val="80000"/>
              </a:lnSpc>
            </a:pPr>
            <a:endParaRPr 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Miran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350"/>
            <a:ext cx="7467600" cy="6986588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274638"/>
            <a:ext cx="6858000" cy="1143000"/>
          </a:xfrm>
        </p:spPr>
        <p:txBody>
          <a:bodyPr/>
          <a:lstStyle/>
          <a:p>
            <a:r>
              <a:rPr lang="en-US" sz="4000">
                <a:solidFill>
                  <a:schemeClr val="bg1"/>
                </a:solidFill>
              </a:rPr>
              <a:t>Moons of Uranus - Miranda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71600" y="1524000"/>
            <a:ext cx="6705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</a:rPr>
              <a:t>Some of the grooves and cuts seen in Miranda’s surface are </a:t>
            </a:r>
            <a:r>
              <a:rPr lang="en-US" sz="2800" u="sng">
                <a:solidFill>
                  <a:schemeClr val="bg1"/>
                </a:solidFill>
              </a:rPr>
              <a:t>20km</a:t>
            </a:r>
            <a:r>
              <a:rPr lang="en-US" sz="2800">
                <a:solidFill>
                  <a:schemeClr val="bg1"/>
                </a:solidFill>
              </a:rPr>
              <a:t> deep.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</a:rPr>
              <a:t>Miranda itself is only </a:t>
            </a:r>
            <a:r>
              <a:rPr lang="en-US" sz="2800" u="sng">
                <a:solidFill>
                  <a:schemeClr val="bg1"/>
                </a:solidFill>
              </a:rPr>
              <a:t>290Km</a:t>
            </a:r>
            <a:r>
              <a:rPr lang="en-US" sz="2800">
                <a:solidFill>
                  <a:schemeClr val="bg1"/>
                </a:solidFill>
              </a:rPr>
              <a:t> in diameter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</a:rPr>
              <a:t>Uranus moons have a </a:t>
            </a:r>
            <a:r>
              <a:rPr lang="en-US" sz="2800" u="sng">
                <a:solidFill>
                  <a:schemeClr val="bg1"/>
                </a:solidFill>
              </a:rPr>
              <a:t>normal</a:t>
            </a:r>
            <a:r>
              <a:rPr lang="en-US" sz="2800">
                <a:solidFill>
                  <a:schemeClr val="bg1"/>
                </a:solidFill>
              </a:rPr>
              <a:t> rotation</a:t>
            </a:r>
          </a:p>
          <a:p>
            <a:pPr>
              <a:lnSpc>
                <a:spcPct val="80000"/>
              </a:lnSpc>
            </a:pPr>
            <a:endParaRPr 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Neptu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-44450"/>
            <a:ext cx="7467600" cy="7091363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274638"/>
            <a:ext cx="6858000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Neptune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71600" y="1524000"/>
            <a:ext cx="6705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</a:rPr>
              <a:t>The </a:t>
            </a:r>
            <a:r>
              <a:rPr lang="en-US" sz="2800" u="sng">
                <a:solidFill>
                  <a:schemeClr val="bg1"/>
                </a:solidFill>
              </a:rPr>
              <a:t>fourth</a:t>
            </a:r>
            <a:r>
              <a:rPr lang="en-US" sz="2800">
                <a:solidFill>
                  <a:schemeClr val="bg1"/>
                </a:solidFill>
              </a:rPr>
              <a:t> largest planet and </a:t>
            </a:r>
            <a:r>
              <a:rPr lang="en-US" sz="2800" u="sng">
                <a:solidFill>
                  <a:schemeClr val="bg1"/>
                </a:solidFill>
              </a:rPr>
              <a:t>furthest</a:t>
            </a:r>
            <a:r>
              <a:rPr lang="en-US" sz="2800">
                <a:solidFill>
                  <a:schemeClr val="bg1"/>
                </a:solidFill>
              </a:rPr>
              <a:t> from the Sun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</a:rPr>
              <a:t>Fastest winds in the solar system </a:t>
            </a:r>
            <a:r>
              <a:rPr lang="en-US" sz="2800" u="sng">
                <a:solidFill>
                  <a:schemeClr val="bg1"/>
                </a:solidFill>
              </a:rPr>
              <a:t>2,000</a:t>
            </a:r>
            <a:r>
              <a:rPr lang="en-US" sz="2800">
                <a:solidFill>
                  <a:schemeClr val="bg1"/>
                </a:solidFill>
              </a:rPr>
              <a:t> km/hr</a:t>
            </a:r>
          </a:p>
          <a:p>
            <a:pPr>
              <a:lnSpc>
                <a:spcPct val="80000"/>
              </a:lnSpc>
            </a:pPr>
            <a:r>
              <a:rPr lang="en-US" sz="2800" u="sng">
                <a:solidFill>
                  <a:schemeClr val="bg1"/>
                </a:solidFill>
              </a:rPr>
              <a:t>13</a:t>
            </a:r>
            <a:r>
              <a:rPr lang="en-US" sz="2800">
                <a:solidFill>
                  <a:schemeClr val="bg1"/>
                </a:solidFill>
              </a:rPr>
              <a:t> moons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</a:rPr>
              <a:t>One Neptunian year = </a:t>
            </a:r>
            <a:r>
              <a:rPr lang="en-US" sz="2800" u="sng">
                <a:solidFill>
                  <a:schemeClr val="bg1"/>
                </a:solidFill>
              </a:rPr>
              <a:t>165</a:t>
            </a:r>
            <a:r>
              <a:rPr lang="en-US" sz="2800">
                <a:solidFill>
                  <a:schemeClr val="bg1"/>
                </a:solidFill>
              </a:rPr>
              <a:t> Earth yrs.</a:t>
            </a:r>
          </a:p>
          <a:p>
            <a:pPr>
              <a:lnSpc>
                <a:spcPct val="80000"/>
              </a:lnSpc>
            </a:pPr>
            <a:r>
              <a:rPr lang="en-US" sz="2800" u="sng">
                <a:solidFill>
                  <a:schemeClr val="bg1"/>
                </a:solidFill>
              </a:rPr>
              <a:t>Atmosphere</a:t>
            </a:r>
            <a:r>
              <a:rPr lang="en-US" sz="2800">
                <a:solidFill>
                  <a:schemeClr val="bg1"/>
                </a:solidFill>
              </a:rPr>
              <a:t> of mostly hydrogen and helium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</a:rPr>
              <a:t>Neptune was discovered “on paper” using Newton’s laws before it was observed.</a:t>
            </a:r>
          </a:p>
          <a:p>
            <a:pPr>
              <a:lnSpc>
                <a:spcPct val="80000"/>
              </a:lnSpc>
            </a:pPr>
            <a:endParaRPr 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Neptu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7467600" cy="7091363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Neptune’s Great Dark Spot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 sz="280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>
                <a:solidFill>
                  <a:schemeClr val="bg1"/>
                </a:solidFill>
              </a:rPr>
              <a:t>Voyager 2’s image at its closest approach to the planet</a:t>
            </a:r>
          </a:p>
          <a:p>
            <a:pPr>
              <a:lnSpc>
                <a:spcPct val="80000"/>
              </a:lnSpc>
            </a:pPr>
            <a:r>
              <a:rPr lang="en-US" sz="2800" b="1">
                <a:solidFill>
                  <a:schemeClr val="bg1"/>
                </a:solidFill>
              </a:rPr>
              <a:t>Appears to be an </a:t>
            </a:r>
            <a:r>
              <a:rPr lang="en-US" sz="2800" b="1" u="sng">
                <a:solidFill>
                  <a:schemeClr val="bg1"/>
                </a:solidFill>
              </a:rPr>
              <a:t>Earth-sized</a:t>
            </a:r>
            <a:r>
              <a:rPr lang="en-US" sz="2800" b="1">
                <a:solidFill>
                  <a:schemeClr val="bg1"/>
                </a:solidFill>
              </a:rPr>
              <a:t> rotating </a:t>
            </a:r>
            <a:r>
              <a:rPr lang="en-US" sz="2800" b="1" u="sng">
                <a:solidFill>
                  <a:schemeClr val="bg1"/>
                </a:solidFill>
              </a:rPr>
              <a:t>storm</a:t>
            </a:r>
            <a:r>
              <a:rPr lang="en-US" sz="2800" b="1">
                <a:solidFill>
                  <a:schemeClr val="bg1"/>
                </a:solidFill>
              </a:rPr>
              <a:t> system</a:t>
            </a:r>
          </a:p>
          <a:p>
            <a:pPr>
              <a:lnSpc>
                <a:spcPct val="80000"/>
              </a:lnSpc>
            </a:pPr>
            <a:r>
              <a:rPr lang="en-US" sz="2800" b="1">
                <a:solidFill>
                  <a:schemeClr val="bg1"/>
                </a:solidFill>
              </a:rPr>
              <a:t>Hubble images in 1995 showed the spot had </a:t>
            </a:r>
            <a:r>
              <a:rPr lang="en-US" sz="2800" b="1" u="sng">
                <a:solidFill>
                  <a:schemeClr val="bg1"/>
                </a:solidFill>
              </a:rPr>
              <a:t>disappeared</a:t>
            </a:r>
          </a:p>
        </p:txBody>
      </p:sp>
      <p:pic>
        <p:nvPicPr>
          <p:cNvPr id="18439" name="Picture 7" descr="Great Dark Sp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4038600" cy="458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Neptune's Rin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64363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274638"/>
            <a:ext cx="6858000" cy="11430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Neptune’s rings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71600" y="1524000"/>
            <a:ext cx="6705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</a:rPr>
              <a:t>Voyager also confirmed that Neptune has a </a:t>
            </a:r>
            <a:r>
              <a:rPr lang="en-US" sz="2800" u="sng">
                <a:solidFill>
                  <a:schemeClr val="bg1"/>
                </a:solidFill>
              </a:rPr>
              <a:t>ring</a:t>
            </a:r>
            <a:r>
              <a:rPr lang="en-US" sz="2800">
                <a:solidFill>
                  <a:schemeClr val="bg1"/>
                </a:solidFill>
              </a:rPr>
              <a:t> system like the other gas giants</a:t>
            </a:r>
          </a:p>
          <a:p>
            <a:pPr>
              <a:lnSpc>
                <a:spcPct val="80000"/>
              </a:lnSpc>
            </a:pPr>
            <a:endParaRPr 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Tri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8900"/>
            <a:ext cx="9525000" cy="702945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274638"/>
            <a:ext cx="6858000" cy="1143000"/>
          </a:xfrm>
        </p:spPr>
        <p:txBody>
          <a:bodyPr/>
          <a:lstStyle/>
          <a:p>
            <a:r>
              <a:rPr lang="en-US" sz="4000">
                <a:solidFill>
                  <a:schemeClr val="bg1"/>
                </a:solidFill>
              </a:rPr>
              <a:t>Triton - Neptune’s largest Moon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71600" y="1524000"/>
            <a:ext cx="6705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</a:rPr>
              <a:t>Slightly smaller than Earth’s Moon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00FF00"/>
                </a:solidFill>
              </a:rPr>
              <a:t>Extremely cold at </a:t>
            </a:r>
            <a:r>
              <a:rPr lang="en-US" sz="2800" u="sng">
                <a:solidFill>
                  <a:srgbClr val="00FF00"/>
                </a:solidFill>
              </a:rPr>
              <a:t>37K or - 400</a:t>
            </a:r>
            <a:r>
              <a:rPr lang="en-US" sz="2800" u="sng" baseline="30000">
                <a:solidFill>
                  <a:srgbClr val="00FF00"/>
                </a:solidFill>
              </a:rPr>
              <a:t>o </a:t>
            </a:r>
            <a:r>
              <a:rPr lang="en-US" sz="2800" u="sng">
                <a:solidFill>
                  <a:srgbClr val="00FF00"/>
                </a:solidFill>
              </a:rPr>
              <a:t>F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00FF00"/>
                </a:solidFill>
              </a:rPr>
              <a:t>The lighter color may be frozen </a:t>
            </a:r>
            <a:r>
              <a:rPr lang="en-US" sz="2800" u="sng">
                <a:solidFill>
                  <a:srgbClr val="00FF00"/>
                </a:solidFill>
              </a:rPr>
              <a:t>nitrogen</a:t>
            </a:r>
            <a:r>
              <a:rPr lang="en-US" sz="2800">
                <a:solidFill>
                  <a:srgbClr val="00FF00"/>
                </a:solidFill>
              </a:rPr>
              <a:t> in addition to darker methane ice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00FF00"/>
                </a:solidFill>
              </a:rPr>
              <a:t>Triton has the same density and reflectivity as </a:t>
            </a:r>
            <a:r>
              <a:rPr lang="en-US" u="sng">
                <a:solidFill>
                  <a:srgbClr val="00FF00"/>
                </a:solidFill>
              </a:rPr>
              <a:t>Pluto</a:t>
            </a:r>
            <a:r>
              <a:rPr lang="en-US">
                <a:solidFill>
                  <a:srgbClr val="00FF00"/>
                </a:solidFill>
              </a:rPr>
              <a:t> so it may be a glimpse of what </a:t>
            </a:r>
            <a:r>
              <a:rPr lang="en-US" u="sng">
                <a:solidFill>
                  <a:srgbClr val="00FF00"/>
                </a:solidFill>
              </a:rPr>
              <a:t>Pluto</a:t>
            </a:r>
            <a:r>
              <a:rPr lang="en-US">
                <a:solidFill>
                  <a:srgbClr val="00FF00"/>
                </a:solidFill>
              </a:rPr>
              <a:t> is like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Pluto—H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7788"/>
            <a:ext cx="9525000" cy="6999288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274638"/>
            <a:ext cx="6858000" cy="1143000"/>
          </a:xfrm>
        </p:spPr>
        <p:txBody>
          <a:bodyPr/>
          <a:lstStyle/>
          <a:p>
            <a:r>
              <a:rPr lang="en-US" sz="4000">
                <a:solidFill>
                  <a:schemeClr val="bg1"/>
                </a:solidFill>
              </a:rPr>
              <a:t>Pluto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95400" y="3352800"/>
            <a:ext cx="6629400" cy="3505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</a:rPr>
              <a:t>Until recently little </a:t>
            </a:r>
            <a:r>
              <a:rPr lang="en-US" sz="2800" u="sng">
                <a:solidFill>
                  <a:schemeClr val="bg1"/>
                </a:solidFill>
              </a:rPr>
              <a:t>blurs</a:t>
            </a:r>
            <a:r>
              <a:rPr lang="en-US" sz="2800">
                <a:solidFill>
                  <a:schemeClr val="bg1"/>
                </a:solidFill>
              </a:rPr>
              <a:t> were the best images of Pluto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tx1"/>
                </a:solidFill>
              </a:rPr>
              <a:t>New Horizons Mission to Pluto and the Kuiper Belt</a:t>
            </a:r>
          </a:p>
        </p:txBody>
      </p:sp>
      <p:sp>
        <p:nvSpPr>
          <p:cNvPr id="23561" name="Rectangle 9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 sz="280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New Horizons left Earth January 19, </a:t>
            </a:r>
            <a:r>
              <a:rPr lang="en-US" u="sng"/>
              <a:t>2006</a:t>
            </a:r>
          </a:p>
          <a:p>
            <a:pPr>
              <a:lnSpc>
                <a:spcPct val="80000"/>
              </a:lnSpc>
            </a:pPr>
            <a:r>
              <a:rPr lang="en-US"/>
              <a:t>Its closest approach to Pluto will be on July 14, </a:t>
            </a:r>
            <a:r>
              <a:rPr lang="en-US" u="sng"/>
              <a:t>2015</a:t>
            </a:r>
          </a:p>
        </p:txBody>
      </p:sp>
      <p:pic>
        <p:nvPicPr>
          <p:cNvPr id="23559" name="Picture 7" descr="New Horizons on the launchpad">
            <a:hlinkClick r:id="rId2" tooltip="New Horizons on the launchpad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400"/>
            <a:ext cx="3317875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Great Red Sp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813"/>
            <a:ext cx="9144000" cy="6978651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The Great Red Spot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71600" y="1371600"/>
            <a:ext cx="6705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</a:rPr>
              <a:t>The spot is an enormous </a:t>
            </a:r>
            <a:r>
              <a:rPr lang="en-US" sz="2800" u="sng">
                <a:solidFill>
                  <a:schemeClr val="bg1"/>
                </a:solidFill>
              </a:rPr>
              <a:t>storm</a:t>
            </a:r>
            <a:r>
              <a:rPr lang="en-US" sz="2800">
                <a:solidFill>
                  <a:schemeClr val="bg1"/>
                </a:solidFill>
              </a:rPr>
              <a:t> (two </a:t>
            </a:r>
            <a:r>
              <a:rPr lang="en-US" sz="2800" u="sng">
                <a:solidFill>
                  <a:schemeClr val="bg1"/>
                </a:solidFill>
              </a:rPr>
              <a:t>Earths</a:t>
            </a:r>
            <a:r>
              <a:rPr lang="en-US" sz="2800">
                <a:solidFill>
                  <a:schemeClr val="bg1"/>
                </a:solidFill>
              </a:rPr>
              <a:t> would fit inside it), 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</a:rPr>
              <a:t>First observed over three </a:t>
            </a:r>
            <a:r>
              <a:rPr lang="en-US" sz="2800" u="sng">
                <a:solidFill>
                  <a:schemeClr val="bg1"/>
                </a:solidFill>
              </a:rPr>
              <a:t>centuries</a:t>
            </a:r>
            <a:r>
              <a:rPr lang="en-US" sz="2800">
                <a:solidFill>
                  <a:schemeClr val="bg1"/>
                </a:solidFill>
              </a:rPr>
              <a:t> ago! 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</a:rPr>
              <a:t>The clouds within the spot rotate with a period of about 6 days while the spot itself, along with the rest of the clouds, makes one rotation around Jupiter in a little under </a:t>
            </a:r>
            <a:r>
              <a:rPr lang="en-US" sz="2800" u="sng">
                <a:solidFill>
                  <a:schemeClr val="bg1"/>
                </a:solidFill>
              </a:rPr>
              <a:t>10</a:t>
            </a:r>
            <a:r>
              <a:rPr lang="en-US" sz="2800">
                <a:solidFill>
                  <a:schemeClr val="bg1"/>
                </a:solidFill>
              </a:rPr>
              <a:t> hours.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tx1"/>
                </a:solidFill>
              </a:rPr>
              <a:t>Pluto’s Moons</a:t>
            </a:r>
          </a:p>
        </p:txBody>
      </p:sp>
      <p:sp>
        <p:nvSpPr>
          <p:cNvPr id="26632" name="Rectangle 8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 sz="280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We have learned that in addition to </a:t>
            </a:r>
            <a:r>
              <a:rPr lang="en-US" u="sng"/>
              <a:t>Charon</a:t>
            </a:r>
            <a:r>
              <a:rPr lang="en-US"/>
              <a:t>, Pluto has two smaller Moons</a:t>
            </a:r>
          </a:p>
          <a:p>
            <a:pPr>
              <a:lnSpc>
                <a:spcPct val="80000"/>
              </a:lnSpc>
            </a:pPr>
            <a:r>
              <a:rPr lang="en-US"/>
              <a:t>They have been named </a:t>
            </a:r>
            <a:r>
              <a:rPr lang="en-US" u="sng"/>
              <a:t>Nix</a:t>
            </a:r>
            <a:r>
              <a:rPr lang="en-US"/>
              <a:t> and </a:t>
            </a:r>
            <a:r>
              <a:rPr lang="en-US" u="sng"/>
              <a:t>Hydra</a:t>
            </a:r>
          </a:p>
        </p:txBody>
      </p:sp>
      <p:pic>
        <p:nvPicPr>
          <p:cNvPr id="26630" name="Picture 6" descr="051031_pluto_moons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48006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rgbClr val="FF3300"/>
                </a:solidFill>
              </a:rPr>
              <a:t>Is Pluto a Planet?</a:t>
            </a:r>
          </a:p>
        </p:txBody>
      </p:sp>
      <p:graphicFrame>
        <p:nvGraphicFramePr>
          <p:cNvPr id="32784" name="Group 16"/>
          <p:cNvGraphicFramePr>
            <a:graphicFrameLocks noGrp="1"/>
          </p:cNvGraphicFramePr>
          <p:nvPr>
            <p:ph idx="1"/>
          </p:nvPr>
        </p:nvGraphicFramePr>
        <p:xfrm>
          <a:off x="1143000" y="1066800"/>
          <a:ext cx="7772400" cy="4886325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 has always been considered a planet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Very small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Very elliptical orbit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 of plane of ecliptic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Same material as Kuiper belt objects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Found other “non-planets” that were larger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4876800" y="6461125"/>
            <a:ext cx="3297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000">
                <a:latin typeface="Arial Unicode MS" pitchFamily="34" charset="-128"/>
              </a:rPr>
              <a:t>Image based on NASA images, </a:t>
            </a:r>
          </a:p>
          <a:p>
            <a:pPr eaLnBrk="0" hangingPunct="0"/>
            <a:r>
              <a:rPr lang="en-US" sz="1000">
                <a:latin typeface="Arial Unicode MS" pitchFamily="34" charset="-128"/>
              </a:rPr>
              <a:t>from </a:t>
            </a:r>
            <a:r>
              <a:rPr lang="en-US" sz="1000">
                <a:latin typeface="Arial Unicode MS" pitchFamily="34" charset="-128"/>
                <a:hlinkClick r:id="rId2"/>
              </a:rPr>
              <a:t>http://en.wikipedia.org/wiki/Image:EightTNOs.png</a:t>
            </a:r>
            <a:r>
              <a:rPr lang="en-US" sz="1000">
                <a:latin typeface="Arial Unicode MS" pitchFamily="34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Image:EightTNO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7162800" cy="6967538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The Moons of Jupiter - Io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71600" y="1371600"/>
            <a:ext cx="6705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</a:rPr>
              <a:t>Roughly the size of Earth’s </a:t>
            </a:r>
            <a:r>
              <a:rPr lang="en-US" sz="2800" u="sng">
                <a:solidFill>
                  <a:schemeClr val="bg1"/>
                </a:solidFill>
              </a:rPr>
              <a:t>moon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</a:rPr>
              <a:t>In 1610 </a:t>
            </a:r>
            <a:r>
              <a:rPr lang="en-US" sz="2800" u="sng">
                <a:solidFill>
                  <a:schemeClr val="bg1"/>
                </a:solidFill>
              </a:rPr>
              <a:t>Galileo</a:t>
            </a:r>
            <a:r>
              <a:rPr lang="en-US" sz="2800">
                <a:solidFill>
                  <a:schemeClr val="bg1"/>
                </a:solidFill>
              </a:rPr>
              <a:t> was the first to observe moons on other planets.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</a:rPr>
              <a:t>He found four moons orbiting Jupiter; </a:t>
            </a:r>
            <a:r>
              <a:rPr lang="en-US" sz="2800" u="sng">
                <a:solidFill>
                  <a:schemeClr val="bg1"/>
                </a:solidFill>
              </a:rPr>
              <a:t>Io</a:t>
            </a:r>
            <a:r>
              <a:rPr lang="en-US" sz="2800">
                <a:solidFill>
                  <a:schemeClr val="bg1"/>
                </a:solidFill>
              </a:rPr>
              <a:t>, Europa, </a:t>
            </a:r>
            <a:r>
              <a:rPr lang="en-US" sz="2800" u="sng">
                <a:solidFill>
                  <a:schemeClr val="bg1"/>
                </a:solidFill>
              </a:rPr>
              <a:t>Ganymede</a:t>
            </a:r>
            <a:r>
              <a:rPr lang="en-US" sz="2800">
                <a:solidFill>
                  <a:schemeClr val="bg1"/>
                </a:solidFill>
              </a:rPr>
              <a:t>, and Callisto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</a:rPr>
              <a:t>In 1979, the </a:t>
            </a:r>
            <a:r>
              <a:rPr lang="en-US" sz="2800" i="1">
                <a:solidFill>
                  <a:schemeClr val="bg1"/>
                </a:solidFill>
              </a:rPr>
              <a:t>Voyager 1</a:t>
            </a:r>
            <a:r>
              <a:rPr lang="en-US" sz="2800">
                <a:solidFill>
                  <a:schemeClr val="bg1"/>
                </a:solidFill>
              </a:rPr>
              <a:t> spacecraft discovered nine active </a:t>
            </a:r>
            <a:r>
              <a:rPr lang="en-US" sz="2800" u="sng">
                <a:solidFill>
                  <a:schemeClr val="bg1"/>
                </a:solidFill>
              </a:rPr>
              <a:t>volcanos</a:t>
            </a:r>
            <a:r>
              <a:rPr lang="en-US" sz="2800">
                <a:solidFill>
                  <a:schemeClr val="bg1"/>
                </a:solidFill>
              </a:rPr>
              <a:t> on Io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</a:rPr>
              <a:t>The volcanic activity results from competing </a:t>
            </a:r>
            <a:r>
              <a:rPr lang="en-US" sz="2800" u="sng">
                <a:solidFill>
                  <a:schemeClr val="bg1"/>
                </a:solidFill>
              </a:rPr>
              <a:t>gravitational</a:t>
            </a:r>
            <a:r>
              <a:rPr lang="en-US" sz="2800">
                <a:solidFill>
                  <a:schemeClr val="bg1"/>
                </a:solidFill>
              </a:rPr>
              <a:t> pulls on Io exerted by Jupiter, and the other moons: Europa, and Ganymede.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Euro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17220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The Moons of Jupiter - Europa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71600" y="1600200"/>
            <a:ext cx="6705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>
                <a:solidFill>
                  <a:schemeClr val="bg1"/>
                </a:solidFill>
              </a:rPr>
              <a:t>The surface is </a:t>
            </a:r>
            <a:r>
              <a:rPr lang="en-US" u="sng">
                <a:solidFill>
                  <a:schemeClr val="bg1"/>
                </a:solidFill>
              </a:rPr>
              <a:t>water</a:t>
            </a:r>
            <a:r>
              <a:rPr lang="en-US">
                <a:solidFill>
                  <a:schemeClr val="bg1"/>
                </a:solidFill>
              </a:rPr>
              <a:t>-ice making this a location scientists would like to explore for possible signs of </a:t>
            </a:r>
            <a:r>
              <a:rPr lang="en-US" u="sng">
                <a:solidFill>
                  <a:schemeClr val="bg1"/>
                </a:solidFill>
              </a:rPr>
              <a:t>life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chemeClr val="bg1"/>
                </a:solidFill>
              </a:rPr>
              <a:t>The brown regions near the center of the images may include </a:t>
            </a:r>
            <a:r>
              <a:rPr lang="en-US" u="sng">
                <a:solidFill>
                  <a:schemeClr val="bg1"/>
                </a:solidFill>
              </a:rPr>
              <a:t>rock</a:t>
            </a:r>
            <a:r>
              <a:rPr lang="en-US">
                <a:solidFill>
                  <a:schemeClr val="bg1"/>
                </a:solidFill>
              </a:rPr>
              <a:t> and </a:t>
            </a:r>
            <a:r>
              <a:rPr lang="en-US" u="sng">
                <a:solidFill>
                  <a:schemeClr val="bg1"/>
                </a:solidFill>
              </a:rPr>
              <a:t>mud</a:t>
            </a:r>
            <a:r>
              <a:rPr lang="en-US">
                <a:solidFill>
                  <a:schemeClr val="bg1"/>
                </a:solidFill>
              </a:rPr>
              <a:t> mixed with the ice.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Ganyme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274638"/>
            <a:ext cx="6858000" cy="1143000"/>
          </a:xfrm>
        </p:spPr>
        <p:txBody>
          <a:bodyPr/>
          <a:lstStyle/>
          <a:p>
            <a:r>
              <a:rPr lang="en-US" sz="4000">
                <a:solidFill>
                  <a:schemeClr val="bg1"/>
                </a:solidFill>
              </a:rPr>
              <a:t>The Moons of Jupiter - Ganymede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71600" y="1524000"/>
            <a:ext cx="6705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</a:rPr>
              <a:t>The largest moon in the solar system – approx. </a:t>
            </a:r>
            <a:r>
              <a:rPr lang="en-US" sz="2800" u="sng">
                <a:solidFill>
                  <a:schemeClr val="bg1"/>
                </a:solidFill>
              </a:rPr>
              <a:t>1.5 times</a:t>
            </a:r>
            <a:r>
              <a:rPr lang="en-US" sz="2800">
                <a:solidFill>
                  <a:schemeClr val="bg1"/>
                </a:solidFill>
              </a:rPr>
              <a:t> large than Earth’s moon.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</a:rPr>
              <a:t>Ganymede is larger than the planet </a:t>
            </a:r>
            <a:r>
              <a:rPr lang="en-US" sz="2800" u="sng">
                <a:solidFill>
                  <a:schemeClr val="bg1"/>
                </a:solidFill>
              </a:rPr>
              <a:t>Mercury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</a:rPr>
              <a:t>The </a:t>
            </a:r>
            <a:r>
              <a:rPr lang="en-US" sz="2800" u="sng">
                <a:solidFill>
                  <a:schemeClr val="bg1"/>
                </a:solidFill>
              </a:rPr>
              <a:t>solid</a:t>
            </a:r>
            <a:r>
              <a:rPr lang="en-US" sz="2800">
                <a:solidFill>
                  <a:schemeClr val="bg1"/>
                </a:solidFill>
              </a:rPr>
              <a:t> crust is thought to be very ice-rich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Callis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The Moons of </a:t>
            </a:r>
            <a:r>
              <a:rPr lang="en-US">
                <a:solidFill>
                  <a:schemeClr val="tx1"/>
                </a:solidFill>
              </a:rPr>
              <a:t>Jupiter - Calisto</a:t>
            </a:r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 sz="280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Callisto, looks similar to the dark regions on the surface of </a:t>
            </a:r>
            <a:r>
              <a:rPr lang="en-US" sz="2800" u="sng"/>
              <a:t>Ganymede</a:t>
            </a:r>
            <a:r>
              <a:rPr lang="en-US" sz="2800"/>
              <a:t>. </a:t>
            </a:r>
          </a:p>
          <a:p>
            <a:pPr>
              <a:lnSpc>
                <a:spcPct val="80000"/>
              </a:lnSpc>
            </a:pPr>
            <a:r>
              <a:rPr lang="en-US" sz="2800"/>
              <a:t>The surface is covered with numerous </a:t>
            </a:r>
            <a:r>
              <a:rPr lang="en-US" sz="2800" u="sng"/>
              <a:t>impact </a:t>
            </a:r>
            <a:r>
              <a:rPr lang="en-US" sz="2800"/>
              <a:t>craters</a:t>
            </a:r>
          </a:p>
          <a:p>
            <a:pPr>
              <a:lnSpc>
                <a:spcPct val="80000"/>
              </a:lnSpc>
            </a:pPr>
            <a:r>
              <a:rPr lang="en-US" sz="2800"/>
              <a:t>This indicates little </a:t>
            </a:r>
            <a:r>
              <a:rPr lang="en-US" sz="2800" u="sng"/>
              <a:t>geologic</a:t>
            </a:r>
            <a:r>
              <a:rPr lang="en-US" sz="2800"/>
              <a:t> activity since the intense bombardment of the early solar system.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Saturn—H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274638"/>
            <a:ext cx="6858000" cy="1143000"/>
          </a:xfrm>
        </p:spPr>
        <p:txBody>
          <a:bodyPr/>
          <a:lstStyle/>
          <a:p>
            <a:r>
              <a:rPr lang="en-US" sz="4000">
                <a:solidFill>
                  <a:schemeClr val="bg1"/>
                </a:solidFill>
              </a:rPr>
              <a:t>Saturn from HST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71600" y="1524000"/>
            <a:ext cx="6705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</a:rPr>
              <a:t>The </a:t>
            </a:r>
            <a:r>
              <a:rPr lang="en-US" sz="2800" u="sng">
                <a:solidFill>
                  <a:schemeClr val="bg1"/>
                </a:solidFill>
              </a:rPr>
              <a:t>Second</a:t>
            </a:r>
            <a:r>
              <a:rPr lang="en-US" sz="2800">
                <a:solidFill>
                  <a:schemeClr val="bg1"/>
                </a:solidFill>
              </a:rPr>
              <a:t> largest planet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</a:rPr>
              <a:t>Lowest density of any planet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</a:rPr>
              <a:t>Most notable </a:t>
            </a:r>
            <a:r>
              <a:rPr lang="en-US" sz="2800" u="sng">
                <a:solidFill>
                  <a:schemeClr val="bg1"/>
                </a:solidFill>
              </a:rPr>
              <a:t>ring</a:t>
            </a:r>
            <a:r>
              <a:rPr lang="en-US" sz="2800">
                <a:solidFill>
                  <a:schemeClr val="bg1"/>
                </a:solidFill>
              </a:rPr>
              <a:t> system of the outer planets (which all have some rings)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</a:rPr>
              <a:t>Saturn’s more yellowish color compared to Jupiter is due to more </a:t>
            </a:r>
            <a:r>
              <a:rPr lang="en-US" sz="2800" u="sng">
                <a:solidFill>
                  <a:schemeClr val="bg1"/>
                </a:solidFill>
              </a:rPr>
              <a:t>sulfur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</a:rPr>
              <a:t>A day on Saturn is </a:t>
            </a:r>
            <a:r>
              <a:rPr lang="en-US" sz="2800" u="sng">
                <a:solidFill>
                  <a:schemeClr val="bg1"/>
                </a:solidFill>
              </a:rPr>
              <a:t>10 hrs</a:t>
            </a:r>
            <a:r>
              <a:rPr lang="en-US" sz="2800">
                <a:solidFill>
                  <a:schemeClr val="bg1"/>
                </a:solidFill>
              </a:rPr>
              <a:t>. and 47 min. long.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</a:rPr>
              <a:t>A Saturn year is </a:t>
            </a:r>
            <a:r>
              <a:rPr lang="en-US" sz="2800" u="sng">
                <a:solidFill>
                  <a:schemeClr val="bg1"/>
                </a:solidFill>
              </a:rPr>
              <a:t>29.7</a:t>
            </a:r>
            <a:r>
              <a:rPr lang="en-US" sz="2800">
                <a:solidFill>
                  <a:schemeClr val="bg1"/>
                </a:solidFill>
              </a:rPr>
              <a:t> Earth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Tit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</p:spPr>
      </p:pic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71600" y="1524000"/>
            <a:ext cx="6705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</a:rPr>
              <a:t>The </a:t>
            </a:r>
            <a:r>
              <a:rPr lang="en-US" sz="2800" u="sng">
                <a:solidFill>
                  <a:schemeClr val="bg1"/>
                </a:solidFill>
              </a:rPr>
              <a:t>largest</a:t>
            </a:r>
            <a:r>
              <a:rPr lang="en-US" sz="2800">
                <a:solidFill>
                  <a:schemeClr val="bg1"/>
                </a:solidFill>
              </a:rPr>
              <a:t> moon of Saturn (only slightly smaller than Ganymede) 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</a:rPr>
              <a:t>Titan is the only satellite with a significant </a:t>
            </a:r>
            <a:r>
              <a:rPr lang="en-US" sz="2800" u="sng">
                <a:solidFill>
                  <a:schemeClr val="bg1"/>
                </a:solidFill>
              </a:rPr>
              <a:t>atmosphere </a:t>
            </a:r>
            <a:r>
              <a:rPr lang="en-US" sz="2800">
                <a:solidFill>
                  <a:schemeClr val="bg1"/>
                </a:solidFill>
              </a:rPr>
              <a:t>(Nitrogen and methane)</a:t>
            </a:r>
            <a:endParaRPr lang="en-US" sz="2800" u="sng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</a:rPr>
              <a:t>Voyager 1 images show a dense cover of clouds or haze 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</a:rPr>
              <a:t>Titan’s atmosphere was found to be composed mostly of </a:t>
            </a:r>
            <a:r>
              <a:rPr lang="en-US" sz="2800" u="sng">
                <a:solidFill>
                  <a:schemeClr val="bg1"/>
                </a:solidFill>
              </a:rPr>
              <a:t>nitrogen</a:t>
            </a:r>
            <a:r>
              <a:rPr lang="en-US" sz="280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</a:rPr>
              <a:t>Many scientists believe Titan’s atmosphere may be similar to the conditions that existed on </a:t>
            </a:r>
            <a:r>
              <a:rPr lang="en-US" sz="2800" u="sng">
                <a:solidFill>
                  <a:schemeClr val="bg1"/>
                </a:solidFill>
              </a:rPr>
              <a:t>Earth</a:t>
            </a:r>
            <a:r>
              <a:rPr lang="en-US" sz="2800">
                <a:solidFill>
                  <a:schemeClr val="bg1"/>
                </a:solidFill>
              </a:rPr>
              <a:t>, possibly allowing the development of primitive </a:t>
            </a:r>
            <a:r>
              <a:rPr lang="en-US" sz="2800" u="sng">
                <a:solidFill>
                  <a:schemeClr val="bg1"/>
                </a:solidFill>
              </a:rPr>
              <a:t>lifeforms</a:t>
            </a:r>
            <a:r>
              <a:rPr lang="en-US" sz="28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274638"/>
            <a:ext cx="6858000" cy="1143000"/>
          </a:xfrm>
        </p:spPr>
        <p:txBody>
          <a:bodyPr/>
          <a:lstStyle/>
          <a:p>
            <a:r>
              <a:rPr lang="en-US" sz="4000">
                <a:solidFill>
                  <a:schemeClr val="bg1"/>
                </a:solidFill>
              </a:rPr>
              <a:t>Saturn’s Moons - Titan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photojournal.jpl.nasa.gov/jpegMod/PIA07231_modest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066800" y="457200"/>
            <a:ext cx="70516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This is the surface of Titan – photo from the</a:t>
            </a:r>
          </a:p>
          <a:p>
            <a:pPr algn="ctr"/>
            <a:r>
              <a:rPr lang="en-US" sz="2800"/>
              <a:t> Cassini – Huygens probe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832</Words>
  <Application>Microsoft Office PowerPoint</Application>
  <PresentationFormat>On-screen Show (4:3)</PresentationFormat>
  <Paragraphs>96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Arial Unicode MS</vt:lpstr>
      <vt:lpstr>Times</vt:lpstr>
      <vt:lpstr>Default Design</vt:lpstr>
      <vt:lpstr>The Outer Planets - Jupiter</vt:lpstr>
      <vt:lpstr>The Great Red Spot</vt:lpstr>
      <vt:lpstr>The Moons of Jupiter - Io</vt:lpstr>
      <vt:lpstr>The Moons of Jupiter - Europa</vt:lpstr>
      <vt:lpstr>The Moons of Jupiter - Ganymede</vt:lpstr>
      <vt:lpstr>The Moons of Jupiter - Calisto </vt:lpstr>
      <vt:lpstr>Saturn from HST</vt:lpstr>
      <vt:lpstr>Saturn’s Moons - Titan</vt:lpstr>
      <vt:lpstr>Slide 9</vt:lpstr>
      <vt:lpstr>Saturn’s Moons - Enceladus</vt:lpstr>
      <vt:lpstr>Uranus</vt:lpstr>
      <vt:lpstr>Rings of Uranus</vt:lpstr>
      <vt:lpstr>Moons of Uranus - Miranda</vt:lpstr>
      <vt:lpstr>Neptune</vt:lpstr>
      <vt:lpstr>Neptune’s Great Dark Spot</vt:lpstr>
      <vt:lpstr>Neptune’s rings</vt:lpstr>
      <vt:lpstr>Triton - Neptune’s largest Moon</vt:lpstr>
      <vt:lpstr>Pluto</vt:lpstr>
      <vt:lpstr>New Horizons Mission to Pluto and the Kuiper Belt</vt:lpstr>
      <vt:lpstr>Pluto’s Moons</vt:lpstr>
      <vt:lpstr>Is Pluto a Planet?</vt:lpstr>
      <vt:lpstr>Slide 22</vt:lpstr>
    </vt:vector>
  </TitlesOfParts>
  <Company>CUSD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Outer Planets - Jupiter</dc:title>
  <dc:creator>ERNELSON</dc:creator>
  <cp:lastModifiedBy>cusd</cp:lastModifiedBy>
  <cp:revision>15</cp:revision>
  <dcterms:created xsi:type="dcterms:W3CDTF">2008-06-03T18:49:05Z</dcterms:created>
  <dcterms:modified xsi:type="dcterms:W3CDTF">2012-04-03T21:54:57Z</dcterms:modified>
</cp:coreProperties>
</file>