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sldIdLst>
    <p:sldId id="271" r:id="rId2"/>
    <p:sldId id="276" r:id="rId3"/>
    <p:sldId id="284" r:id="rId4"/>
    <p:sldId id="285" r:id="rId5"/>
    <p:sldId id="286" r:id="rId6"/>
    <p:sldId id="302" r:id="rId7"/>
    <p:sldId id="278" r:id="rId8"/>
    <p:sldId id="303" r:id="rId9"/>
    <p:sldId id="277" r:id="rId10"/>
    <p:sldId id="304" r:id="rId11"/>
    <p:sldId id="280" r:id="rId12"/>
    <p:sldId id="283" r:id="rId13"/>
    <p:sldId id="273" r:id="rId14"/>
    <p:sldId id="305" r:id="rId15"/>
    <p:sldId id="306" r:id="rId16"/>
    <p:sldId id="307" r:id="rId17"/>
    <p:sldId id="279" r:id="rId18"/>
    <p:sldId id="281" r:id="rId19"/>
    <p:sldId id="308" r:id="rId20"/>
    <p:sldId id="282" r:id="rId21"/>
    <p:sldId id="309" r:id="rId22"/>
    <p:sldId id="27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428"/>
    <a:srgbClr val="0B030B"/>
    <a:srgbClr val="000013"/>
    <a:srgbClr val="000007"/>
    <a:srgbClr val="DE9035"/>
    <a:srgbClr val="996633"/>
    <a:srgbClr val="00FF00"/>
    <a:srgbClr val="FBDF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575" autoAdjust="0"/>
  </p:normalViewPr>
  <p:slideViewPr>
    <p:cSldViewPr>
      <p:cViewPr>
        <p:scale>
          <a:sx n="66" d="100"/>
          <a:sy n="66" d="100"/>
        </p:scale>
        <p:origin x="-128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C532-BF47-40F3-B365-C130EBB98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4F7E1-D6EA-49B6-BFE9-20D0C4A07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18631-0EF5-41B6-8EB7-FC3A4D958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82FD-19DB-4C36-B939-9A2CADFD4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B30C1-4B75-430C-AF42-B51870CCA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E29FB-5D18-4273-A071-92069B213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7A5F-BAE4-4680-9F52-1A5B9BD4D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908E-C115-4BBA-887B-0F91AC1DC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6BC1B-38EB-4729-A98D-2578F150C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6B03-7B6B-496E-9DD3-4F4A693FE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3D70-A7BB-4325-AA0E-DB4C5A8D0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132DE2A-2DF7-489C-9CAC-FFF2AECF8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ernelson\My%20Documents\My%20Videos\arrenheus%20definition.as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jagonzales\Desktop\Marco%208th\Acid%20Base%20notes\ph%20scale.as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ernelson\My%20Documents\My%20Videos\mouth%20digestion.as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ernelson\My%20Documents\My%20Videos\stomach%20digeation.as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ernelson\My%20Documents\My%20Videos\small%20intestine.as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jagonzales\Desktop\Marco%208th\Acid%20Base%20notes\acid%20base%20intro.as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jagonzales\Desktop\Marco%208th\Acid%20Base%20notes\acid%20base%20properties.as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31242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667000"/>
            <a:ext cx="64008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/>
              <a:t>Acids, Bases, and Solutions</a:t>
            </a:r>
          </a:p>
        </p:txBody>
      </p:sp>
      <p:pic>
        <p:nvPicPr>
          <p:cNvPr id="2052" name="Picture 6" descr="atom_model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27432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116513"/>
            <a:ext cx="25908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0"/>
            <a:ext cx="25908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82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arrenheus definition.asf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35038"/>
            <a:ext cx="79248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8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8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96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896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2400" dirty="0">
                <a:latin typeface="Comic Sans MS" pitchFamily="66" charset="0"/>
              </a:rPr>
              <a:t>Properties of Acids Bases in Solutions</a:t>
            </a:r>
            <a:endParaRPr lang="en-US" sz="2400" u="sng" dirty="0">
              <a:latin typeface="Comic Sans MS" pitchFamily="66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15001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Main Ideas</a:t>
            </a:r>
            <a:endParaRPr lang="en-US" sz="2000">
              <a:latin typeface="Times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0" y="742950"/>
            <a:ext cx="10207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Details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1219200"/>
            <a:ext cx="23622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2362200" y="685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2590800" y="35052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latin typeface="Comic Sans MS" pitchFamily="66" charset="0"/>
              </a:rPr>
              <a:t> pH &gt; 7 is basic</a:t>
            </a: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288925" y="1303338"/>
            <a:ext cx="1997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pH Scale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2514600" y="2667000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latin typeface="Comic Sans MS" pitchFamily="66" charset="0"/>
              </a:rPr>
              <a:t> pH &lt; 7 is acidic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2438400" y="1371600"/>
            <a:ext cx="647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omic Sans MS" pitchFamily="66" charset="0"/>
              </a:rPr>
              <a:t>The pH scale measures the acidity of a solution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2667000" y="4267200"/>
            <a:ext cx="5257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latin typeface="Comic Sans MS" pitchFamily="66" charset="0"/>
              </a:rPr>
              <a:t> pH = 7 is neutral (pure water)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2514600" y="54864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omic Sans MS" pitchFamily="66" charset="0"/>
              </a:rPr>
              <a:t>If an acid reacts with a base it will form water and a salt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5" grpId="0"/>
      <p:bldP spid="142346" grpId="0"/>
      <p:bldP spid="142347" grpId="0"/>
      <p:bldP spid="142348" grpId="0"/>
      <p:bldP spid="142350" grpId="0"/>
      <p:bldP spid="1423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0363"/>
            <a:ext cx="9144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425" name="Group 281"/>
          <p:cNvGraphicFramePr>
            <a:graphicFrameLocks noGrp="1"/>
          </p:cNvGraphicFramePr>
          <p:nvPr/>
        </p:nvGraphicFramePr>
        <p:xfrm>
          <a:off x="1198563" y="-258763"/>
          <a:ext cx="6748462" cy="8046720"/>
        </p:xfrm>
        <a:graphic>
          <a:graphicData uri="http://schemas.openxmlformats.org/drawingml/2006/table">
            <a:tbl>
              <a:tblPr/>
              <a:tblGrid>
                <a:gridCol w="1096962"/>
                <a:gridCol w="1217613"/>
                <a:gridCol w="1333500"/>
                <a:gridCol w="310038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[H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pH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Example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row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Acids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 </a:t>
                      </a: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X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HCl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 x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Stomach acid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 x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Lemon juice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 x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Vinegar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 x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Soda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 x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Rainwater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 x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Milk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Neutral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 x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Pure water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row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Bases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 x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Egg whites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 x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Baking soda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 x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Tums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®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antacid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 x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-11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Ammonia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 x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-12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Mineral lime - Ca(OH)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 x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-13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13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Drano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®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 x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-14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14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NaOH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h scale.asf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7848600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9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99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98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998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Digestion </a:t>
            </a:r>
            <a:r>
              <a:rPr lang="en-US" dirty="0" smtClean="0"/>
              <a:t>and pH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6" name="mouth digestion.asf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82650"/>
            <a:ext cx="7848600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2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2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3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203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 pitchFamily="66" charset="0"/>
              </a:rPr>
              <a:t>Digestion </a:t>
            </a:r>
            <a:r>
              <a:rPr lang="en-US" sz="2400" dirty="0">
                <a:latin typeface="Comic Sans MS" pitchFamily="66" charset="0"/>
              </a:rPr>
              <a:t>&amp; pH</a:t>
            </a:r>
            <a:endParaRPr lang="en-US" sz="2400" u="sng" dirty="0">
              <a:latin typeface="Comic Sans MS" pitchFamily="66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15001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Main Ideas</a:t>
            </a:r>
            <a:endParaRPr lang="en-US" sz="2000">
              <a:latin typeface="Times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0" y="742950"/>
            <a:ext cx="10207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Details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219200"/>
            <a:ext cx="23622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2362200" y="685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2438400" y="1295400"/>
            <a:ext cx="6477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Digestion breaks down complex food</a:t>
            </a:r>
          </a:p>
          <a:p>
            <a:r>
              <a:rPr lang="en-US" sz="2800">
                <a:latin typeface="Comic Sans MS" pitchFamily="66" charset="0"/>
              </a:rPr>
              <a:t>Molecules for use by the body</a:t>
            </a:r>
            <a:endParaRPr lang="en-US" sz="2400">
              <a:latin typeface="Comic Sans MS" pitchFamily="66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733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Comic Sans MS" pitchFamily="66" charset="0"/>
            </a:endParaRP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2514600" y="24384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These products are used for</a:t>
            </a: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2514600" y="3124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400">
                <a:latin typeface="Comic Sans MS" pitchFamily="66" charset="0"/>
              </a:rPr>
              <a:t> Energy (cellular respiration)</a:t>
            </a: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0" y="1295400"/>
            <a:ext cx="199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Digestion</a:t>
            </a:r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2514600" y="3733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400">
                <a:latin typeface="Comic Sans MS" pitchFamily="66" charset="0"/>
              </a:rPr>
              <a:t> Raw material for the body</a:t>
            </a:r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2362200" y="4343400"/>
            <a:ext cx="6477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Mechanical Digestion – rips, crushes, grinds and mashes food particles</a:t>
            </a:r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2438400" y="5562600"/>
            <a:ext cx="6477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Chemical Digestion – breaks large molecules down to simpler products</a:t>
            </a:r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0" y="4572000"/>
            <a:ext cx="1997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Mechanical &amp; chemical digestion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0" grpId="0"/>
      <p:bldP spid="141322" grpId="0"/>
      <p:bldP spid="141323" grpId="0"/>
      <p:bldP spid="141324" grpId="0"/>
      <p:bldP spid="141325" grpId="0"/>
      <p:bldP spid="141326" grpId="0"/>
      <p:bldP spid="141327" grpId="0"/>
      <p:bldP spid="1413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Digestion &amp; pH</a:t>
            </a:r>
            <a:endParaRPr lang="en-US" sz="2400" u="sng" dirty="0">
              <a:latin typeface="Comic Sans MS" pitchFamily="66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15001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Main Ideas</a:t>
            </a:r>
            <a:endParaRPr lang="en-US" sz="2000">
              <a:latin typeface="Times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0" y="742950"/>
            <a:ext cx="10207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Details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1219200"/>
            <a:ext cx="23622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2362200" y="685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0" y="3733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Comic Sans MS" pitchFamily="66" charset="0"/>
            </a:endParaRP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2438400" y="1371600"/>
            <a:ext cx="5257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Chemical digestion takes place with the help of “</a:t>
            </a:r>
            <a:r>
              <a:rPr lang="en-US" sz="2800" u="sng">
                <a:latin typeface="Comic Sans MS" pitchFamily="66" charset="0"/>
              </a:rPr>
              <a:t>enzymes</a:t>
            </a:r>
            <a:r>
              <a:rPr lang="en-US" sz="2800">
                <a:latin typeface="Comic Sans MS" pitchFamily="66" charset="0"/>
              </a:rPr>
              <a:t>”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2438400" y="5562600"/>
            <a:ext cx="5257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400">
                <a:latin typeface="Comic Sans MS" pitchFamily="66" charset="0"/>
              </a:rPr>
              <a:t> The stomach’s pH is around 2.0 for digestion of protein using the enzyme “pepsin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288925" y="1303338"/>
            <a:ext cx="1997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Enzymes aid chemical digestion</a:t>
            </a: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2438400" y="4572000"/>
            <a:ext cx="647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400">
                <a:latin typeface="Comic Sans MS" pitchFamily="66" charset="0"/>
              </a:rPr>
              <a:t> Amylase in the saliva breaks down carbohydrate (sugars) @ pH 7</a:t>
            </a:r>
          </a:p>
        </p:txBody>
      </p: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2438400" y="2438400"/>
            <a:ext cx="6477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Enzymes are “</a:t>
            </a:r>
            <a:r>
              <a:rPr lang="en-US" sz="2800" u="sng">
                <a:latin typeface="Comic Sans MS" pitchFamily="66" charset="0"/>
              </a:rPr>
              <a:t>catalyst</a:t>
            </a:r>
            <a:r>
              <a:rPr lang="en-US" sz="2800">
                <a:latin typeface="Comic Sans MS" pitchFamily="66" charset="0"/>
              </a:rPr>
              <a:t>s” – molecules that speed reactions</a:t>
            </a:r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2362200" y="3429000"/>
            <a:ext cx="6477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Different enzymes need different pH to operate effectively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0" grpId="0"/>
      <p:bldP spid="143371" grpId="0"/>
      <p:bldP spid="143372" grpId="0"/>
      <p:bldP spid="143373" grpId="0"/>
      <p:bldP spid="143374" grpId="0"/>
      <p:bldP spid="1433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stomach digeation.asf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81534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3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3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06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306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 Describing Acids and Bases</a:t>
            </a:r>
            <a:endParaRPr lang="en-US" sz="2400" u="sng">
              <a:latin typeface="Comic Sans MS" pitchFamily="66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15001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Main Ideas</a:t>
            </a:r>
            <a:endParaRPr lang="en-US" sz="2000">
              <a:latin typeface="Times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0" y="742950"/>
            <a:ext cx="10207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Details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219200"/>
            <a:ext cx="23622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2362200" y="685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2438400" y="129540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omic Sans MS" pitchFamily="66" charset="0"/>
              </a:rPr>
              <a:t>An acid 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733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Comic Sans MS" pitchFamily="66" charset="0"/>
            </a:endParaRP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2590800" y="213360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400">
                <a:latin typeface="Comic Sans MS" pitchFamily="66" charset="0"/>
              </a:rPr>
              <a:t> </a:t>
            </a:r>
            <a:r>
              <a:rPr lang="en-US" sz="3600">
                <a:latin typeface="Comic Sans MS" pitchFamily="66" charset="0"/>
              </a:rPr>
              <a:t>tastes sour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2590800" y="304800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400">
                <a:latin typeface="Comic Sans MS" pitchFamily="66" charset="0"/>
              </a:rPr>
              <a:t> </a:t>
            </a:r>
            <a:r>
              <a:rPr lang="en-US" sz="3600">
                <a:latin typeface="Comic Sans MS" pitchFamily="66" charset="0"/>
              </a:rPr>
              <a:t>reacts with metals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288925" y="1303338"/>
            <a:ext cx="1997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Properties</a:t>
            </a:r>
          </a:p>
          <a:p>
            <a:r>
              <a:rPr lang="en-US" sz="3200"/>
              <a:t>Of Acids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2590800" y="388620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400">
                <a:latin typeface="Comic Sans MS" pitchFamily="66" charset="0"/>
              </a:rPr>
              <a:t> </a:t>
            </a:r>
            <a:r>
              <a:rPr lang="en-US" sz="3600">
                <a:latin typeface="Comic Sans MS" pitchFamily="66" charset="0"/>
              </a:rPr>
              <a:t>turns litmus red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2438400" y="4648200"/>
            <a:ext cx="68786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/>
              <a:t>“Corrosive”</a:t>
            </a:r>
            <a:r>
              <a:rPr lang="en-US" sz="2800"/>
              <a:t> – An acid acting on a metal to </a:t>
            </a:r>
          </a:p>
          <a:p>
            <a:r>
              <a:rPr lang="en-US" sz="2800"/>
              <a:t>Eat it away</a:t>
            </a:r>
          </a:p>
        </p:txBody>
      </p:sp>
      <p:pic>
        <p:nvPicPr>
          <p:cNvPr id="3087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2286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6" grpId="0"/>
      <p:bldP spid="137227" grpId="0"/>
      <p:bldP spid="137228" grpId="0"/>
      <p:bldP spid="137231" grpId="0"/>
      <p:bldP spid="1372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Digestion &amp; pH</a:t>
            </a:r>
            <a:endParaRPr lang="en-US" sz="2400" u="sng" dirty="0">
              <a:latin typeface="Comic Sans MS" pitchFamily="66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15001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Main Ideas</a:t>
            </a:r>
            <a:endParaRPr lang="en-US" sz="2000">
              <a:latin typeface="Times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0" y="742950"/>
            <a:ext cx="10207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Details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1219200"/>
            <a:ext cx="23622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2362200" y="685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2438400" y="1371600"/>
            <a:ext cx="5257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Proteins are broken down to “amino acids”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288925" y="1303338"/>
            <a:ext cx="1997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Chemical digestion &amp; absorption</a:t>
            </a: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2438400" y="3962400"/>
            <a:ext cx="6477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Digestion is completed in the small intestine and absorption of the products into the blood stream begins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2438400" y="2438400"/>
            <a:ext cx="6477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In the small intestine fluids contain the base HCO</a:t>
            </a:r>
            <a:r>
              <a:rPr lang="en-US" sz="2800" baseline="-25000">
                <a:latin typeface="Comic Sans MS" pitchFamily="66" charset="0"/>
              </a:rPr>
              <a:t>3</a:t>
            </a:r>
            <a:r>
              <a:rPr lang="en-US" sz="2800" baseline="30000">
                <a:latin typeface="Comic Sans MS" pitchFamily="66" charset="0"/>
              </a:rPr>
              <a:t>- </a:t>
            </a:r>
            <a:r>
              <a:rPr lang="en-US" sz="2800">
                <a:latin typeface="Comic Sans MS" pitchFamily="66" charset="0"/>
              </a:rPr>
              <a:t>which creates a basic pH of 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3" grpId="0"/>
      <p:bldP spid="144395" grpId="0"/>
      <p:bldP spid="144396" grpId="0"/>
      <p:bldP spid="1443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4" name="small intestine.asf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27075"/>
            <a:ext cx="7848600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4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08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08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Acids, Bases </a:t>
            </a:r>
            <a:r>
              <a:rPr lang="en-US" sz="2400" dirty="0" smtClean="0">
                <a:latin typeface="Comic Sans MS" pitchFamily="66" charset="0"/>
              </a:rPr>
              <a:t>and pH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819150"/>
            <a:ext cx="15001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Main Ideas</a:t>
            </a:r>
            <a:endParaRPr lang="en-US" sz="2000">
              <a:latin typeface="Times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0" y="742950"/>
            <a:ext cx="10207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Details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1219200"/>
            <a:ext cx="23622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 flipV="1">
            <a:off x="2362200" y="685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1812925" y="4937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" pitchFamily="18" charset="0"/>
            </a:endParaRPr>
          </a:p>
        </p:txBody>
      </p:sp>
      <p:sp>
        <p:nvSpPr>
          <p:cNvPr id="23561" name="Line 13"/>
          <p:cNvSpPr>
            <a:spLocks noChangeShapeType="1"/>
          </p:cNvSpPr>
          <p:nvPr/>
        </p:nvSpPr>
        <p:spPr bwMode="auto">
          <a:xfrm>
            <a:off x="2362200" y="35052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0" y="3581400"/>
            <a:ext cx="14874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omic Sans MS" pitchFamily="66" charset="0"/>
              </a:rPr>
              <a:t>Summary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85800" y="4267200"/>
            <a:ext cx="7696200" cy="8223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Write a short one paragraph summary of the material in these notes.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 autoUpdateAnimBg="0"/>
      <p:bldP spid="184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0" y="5181600"/>
            <a:ext cx="6780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Corrosion of steel tank car by sulfuric acid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43434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0738" y="804863"/>
            <a:ext cx="5003800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048000" y="228600"/>
            <a:ext cx="336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Affects of Acid Rain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667000" y="6248400"/>
            <a:ext cx="414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Statue 1906 before significant acid 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3048000" y="228600"/>
            <a:ext cx="336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Affects of Acid Rain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352800" y="6172200"/>
            <a:ext cx="210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Same Statue 1986 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963" y="1166813"/>
            <a:ext cx="44100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acid base intro.asf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800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6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6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9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691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Chapter 19. 2 Describing Acids and Bases</a:t>
            </a:r>
            <a:endParaRPr lang="en-US" sz="2400" u="sng">
              <a:latin typeface="Comic Sans MS" pitchFamily="66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15001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Main Ideas</a:t>
            </a:r>
            <a:endParaRPr lang="en-US" sz="2000">
              <a:latin typeface="Times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0" y="742950"/>
            <a:ext cx="10207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Details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219200"/>
            <a:ext cx="23622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2362200" y="685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2438400" y="129540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omic Sans MS" pitchFamily="66" charset="0"/>
              </a:rPr>
              <a:t>A Base 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3733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Comic Sans MS" pitchFamily="66" charset="0"/>
            </a:endParaRP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2590800" y="213360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400">
                <a:latin typeface="Comic Sans MS" pitchFamily="66" charset="0"/>
              </a:rPr>
              <a:t> </a:t>
            </a:r>
            <a:r>
              <a:rPr lang="en-US" sz="3600">
                <a:latin typeface="Comic Sans MS" pitchFamily="66" charset="0"/>
              </a:rPr>
              <a:t>tastes bitter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2590800" y="304800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400">
                <a:latin typeface="Comic Sans MS" pitchFamily="66" charset="0"/>
              </a:rPr>
              <a:t> </a:t>
            </a:r>
            <a:r>
              <a:rPr lang="en-US" sz="3600">
                <a:latin typeface="Comic Sans MS" pitchFamily="66" charset="0"/>
              </a:rPr>
              <a:t>feels slippery</a:t>
            </a:r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288925" y="1303338"/>
            <a:ext cx="1997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Properties</a:t>
            </a:r>
          </a:p>
          <a:p>
            <a:r>
              <a:rPr lang="en-US" sz="3200"/>
              <a:t>Of Bases</a:t>
            </a:r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2590800" y="388620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400">
                <a:latin typeface="Comic Sans MS" pitchFamily="66" charset="0"/>
              </a:rPr>
              <a:t> </a:t>
            </a:r>
            <a:r>
              <a:rPr lang="en-US" sz="3600">
                <a:latin typeface="Comic Sans MS" pitchFamily="66" charset="0"/>
              </a:rPr>
              <a:t>turns litmus blue</a:t>
            </a:r>
          </a:p>
        </p:txBody>
      </p:sp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2514600" y="5181600"/>
            <a:ext cx="6430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An “</a:t>
            </a:r>
            <a:r>
              <a:rPr lang="en-US" sz="2800" u="sng"/>
              <a:t>indicator</a:t>
            </a:r>
            <a:r>
              <a:rPr lang="en-US" sz="2800"/>
              <a:t>” is a substance that turns </a:t>
            </a:r>
          </a:p>
          <a:p>
            <a:r>
              <a:rPr lang="en-US" sz="2800"/>
              <a:t>different colors in acids and bases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2" grpId="0"/>
      <p:bldP spid="139274" grpId="0"/>
      <p:bldP spid="139275" grpId="0"/>
      <p:bldP spid="139276" grpId="0"/>
      <p:bldP spid="139278" grpId="0"/>
      <p:bldP spid="1392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0" name="acid base properties.asf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7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79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9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7940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2400" dirty="0">
                <a:latin typeface="Comic Sans MS" pitchFamily="66" charset="0"/>
              </a:rPr>
              <a:t>Properties of Acids Bases in Solutions</a:t>
            </a:r>
            <a:endParaRPr lang="en-US" sz="2400" u="sng" dirty="0">
              <a:latin typeface="Comic Sans MS" pitchFamily="66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15001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Main Ideas</a:t>
            </a:r>
            <a:endParaRPr lang="en-US" sz="2000">
              <a:latin typeface="Times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72000" y="742950"/>
            <a:ext cx="10207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Details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219200"/>
            <a:ext cx="23622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2362200" y="685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2438400" y="1295400"/>
            <a:ext cx="6477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omic Sans MS" pitchFamily="66" charset="0"/>
              </a:rPr>
              <a:t>An Acid forms H</a:t>
            </a:r>
            <a:r>
              <a:rPr lang="en-US" sz="3200" baseline="30000">
                <a:latin typeface="Comic Sans MS" pitchFamily="66" charset="0"/>
              </a:rPr>
              <a:t>+</a:t>
            </a:r>
            <a:r>
              <a:rPr lang="en-US" sz="3200">
                <a:latin typeface="Comic Sans MS" pitchFamily="66" charset="0"/>
              </a:rPr>
              <a:t> ions</a:t>
            </a:r>
            <a:r>
              <a:rPr lang="en-US" sz="2800">
                <a:latin typeface="Comic Sans MS" pitchFamily="66" charset="0"/>
              </a:rPr>
              <a:t> in solution with water </a:t>
            </a:r>
            <a:endParaRPr lang="en-US" sz="2400">
              <a:latin typeface="Comic Sans MS" pitchFamily="66" charset="0"/>
            </a:endParaRP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288925" y="1303338"/>
            <a:ext cx="19970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Atoms in </a:t>
            </a:r>
          </a:p>
          <a:p>
            <a:r>
              <a:rPr lang="en-US" sz="3200"/>
              <a:t>Acids &amp; Bases</a:t>
            </a:r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2514600" y="3124200"/>
            <a:ext cx="6477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omic Sans MS" pitchFamily="66" charset="0"/>
              </a:rPr>
              <a:t>A Base forms OH</a:t>
            </a:r>
            <a:r>
              <a:rPr lang="en-US" sz="3200" baseline="30000">
                <a:latin typeface="Comic Sans MS" pitchFamily="66" charset="0"/>
              </a:rPr>
              <a:t>-</a:t>
            </a:r>
            <a:r>
              <a:rPr lang="en-US" sz="3200">
                <a:latin typeface="Comic Sans MS" pitchFamily="66" charset="0"/>
              </a:rPr>
              <a:t> ions</a:t>
            </a:r>
            <a:r>
              <a:rPr lang="en-US" sz="2800">
                <a:latin typeface="Comic Sans MS" pitchFamily="66" charset="0"/>
              </a:rPr>
              <a:t> (hydroxide) in solution with water</a:t>
            </a:r>
            <a:endParaRPr lang="en-US" sz="2400">
              <a:latin typeface="Comic Sans MS" pitchFamily="66" charset="0"/>
            </a:endParaRPr>
          </a:p>
        </p:txBody>
      </p:sp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2590800" y="2362200"/>
            <a:ext cx="5959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HCl (in H</a:t>
            </a:r>
            <a:r>
              <a:rPr lang="en-US" sz="3200" baseline="-25000"/>
              <a:t>2</a:t>
            </a:r>
            <a:r>
              <a:rPr lang="en-US" sz="3200"/>
              <a:t>0) -&gt; H</a:t>
            </a:r>
            <a:r>
              <a:rPr lang="en-US" sz="3200" baseline="30000"/>
              <a:t>+</a:t>
            </a:r>
            <a:r>
              <a:rPr lang="en-US" sz="3200"/>
              <a:t> + CL</a:t>
            </a:r>
            <a:r>
              <a:rPr lang="en-US" sz="3200" baseline="30000"/>
              <a:t>-</a:t>
            </a:r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2514600" y="4343400"/>
            <a:ext cx="5959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NaOH (in H</a:t>
            </a:r>
            <a:r>
              <a:rPr lang="en-US" sz="3200" baseline="-25000"/>
              <a:t>2</a:t>
            </a:r>
            <a:r>
              <a:rPr lang="en-US" sz="3200"/>
              <a:t>0) -&gt; Na</a:t>
            </a:r>
            <a:r>
              <a:rPr lang="en-US" sz="3200" baseline="30000"/>
              <a:t>+</a:t>
            </a:r>
            <a:r>
              <a:rPr lang="en-US" sz="3200"/>
              <a:t> + OH </a:t>
            </a:r>
            <a:r>
              <a:rPr lang="en-US" sz="3200" baseline="30000"/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/>
      <p:bldP spid="138252" grpId="0"/>
      <p:bldP spid="138255" grpId="0"/>
      <p:bldP spid="138258" grpId="0"/>
      <p:bldP spid="138259" grpId="0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3412</TotalTime>
  <Words>529</Words>
  <Application>Microsoft Office PowerPoint</Application>
  <PresentationFormat>On-screen Show (4:3)</PresentationFormat>
  <Paragraphs>131</Paragraphs>
  <Slides>22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Tahoma</vt:lpstr>
      <vt:lpstr>Arial</vt:lpstr>
      <vt:lpstr>Wingdings</vt:lpstr>
      <vt:lpstr>Calibri</vt:lpstr>
      <vt:lpstr>Comic Sans MS</vt:lpstr>
      <vt:lpstr>Times</vt:lpstr>
      <vt:lpstr>Textured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Digestion and pH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LHHS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Stoutenger</dc:creator>
  <cp:lastModifiedBy>CUSD</cp:lastModifiedBy>
  <cp:revision>160</cp:revision>
  <dcterms:created xsi:type="dcterms:W3CDTF">2003-02-02T05:29:23Z</dcterms:created>
  <dcterms:modified xsi:type="dcterms:W3CDTF">2011-01-12T17:04:12Z</dcterms:modified>
</cp:coreProperties>
</file>